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43"/>
  </p:notesMasterIdLst>
  <p:sldIdLst>
    <p:sldId id="284" r:id="rId4"/>
    <p:sldId id="283" r:id="rId5"/>
    <p:sldId id="262" r:id="rId6"/>
    <p:sldId id="256" r:id="rId7"/>
    <p:sldId id="260" r:id="rId8"/>
    <p:sldId id="268" r:id="rId9"/>
    <p:sldId id="269" r:id="rId10"/>
    <p:sldId id="270" r:id="rId11"/>
    <p:sldId id="271" r:id="rId12"/>
    <p:sldId id="272" r:id="rId13"/>
    <p:sldId id="290" r:id="rId14"/>
    <p:sldId id="273" r:id="rId15"/>
    <p:sldId id="275" r:id="rId16"/>
    <p:sldId id="288" r:id="rId17"/>
    <p:sldId id="286" r:id="rId18"/>
    <p:sldId id="291" r:id="rId19"/>
    <p:sldId id="274" r:id="rId20"/>
    <p:sldId id="257" r:id="rId21"/>
    <p:sldId id="264" r:id="rId22"/>
    <p:sldId id="265" r:id="rId23"/>
    <p:sldId id="266" r:id="rId24"/>
    <p:sldId id="259" r:id="rId25"/>
    <p:sldId id="267" r:id="rId26"/>
    <p:sldId id="258" r:id="rId27"/>
    <p:sldId id="276" r:id="rId28"/>
    <p:sldId id="277" r:id="rId29"/>
    <p:sldId id="278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5F80ADD-90C3-466C-B308-2DC2F46BC4F9}">
          <p14:sldIdLst>
            <p14:sldId id="284"/>
            <p14:sldId id="283"/>
          </p14:sldIdLst>
        </p14:section>
        <p14:section name="Sección sin título" id="{D4925C59-F62E-4E61-B4EF-62CC035CEF89}">
          <p14:sldIdLst>
            <p14:sldId id="262"/>
          </p14:sldIdLst>
        </p14:section>
        <p14:section name="Sección sin título" id="{ABF81478-B64C-47F4-A3EA-3E56A490676B}">
          <p14:sldIdLst>
            <p14:sldId id="256"/>
          </p14:sldIdLst>
        </p14:section>
        <p14:section name="Sección sin título" id="{091AAC44-FE1E-4AC6-8D18-B27831622861}">
          <p14:sldIdLst>
            <p14:sldId id="260"/>
            <p14:sldId id="268"/>
            <p14:sldId id="269"/>
            <p14:sldId id="270"/>
            <p14:sldId id="271"/>
            <p14:sldId id="272"/>
            <p14:sldId id="290"/>
            <p14:sldId id="273"/>
            <p14:sldId id="275"/>
            <p14:sldId id="288"/>
            <p14:sldId id="286"/>
            <p14:sldId id="291"/>
            <p14:sldId id="274"/>
            <p14:sldId id="257"/>
            <p14:sldId id="264"/>
            <p14:sldId id="265"/>
            <p14:sldId id="266"/>
            <p14:sldId id="259"/>
            <p14:sldId id="267"/>
            <p14:sldId id="258"/>
            <p14:sldId id="276"/>
            <p14:sldId id="277"/>
            <p14:sldId id="278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  <a:srgbClr val="FFDEBD"/>
    <a:srgbClr val="FFD8BD"/>
    <a:srgbClr val="FFD0BD"/>
    <a:srgbClr val="F9C8BB"/>
    <a:srgbClr val="F7C4AD"/>
    <a:srgbClr val="FF9F9F"/>
    <a:srgbClr val="FF1711"/>
    <a:srgbClr val="FF1D05"/>
    <a:srgbClr val="F68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3" autoAdjust="0"/>
    <p:restoredTop sz="94660"/>
  </p:normalViewPr>
  <p:slideViewPr>
    <p:cSldViewPr>
      <p:cViewPr varScale="1">
        <p:scale>
          <a:sx n="70" d="100"/>
          <a:sy n="70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2D0A8-7625-4FBF-9BF7-C14EB1AC6108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932D3-FF32-4658-9C95-1BE6C28EE3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5167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32D3-FF32-4658-9C95-1BE6C28EE3CC}" type="slidenum">
              <a:rPr lang="es-VE" smtClean="0"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3622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82658-754D-4340-B89B-2F7D7552C62A}" type="datetimeFigureOut">
              <a:rPr lang="es-VE" smtClean="0"/>
              <a:t>17/09/2020</a:t>
            </a:fld>
            <a:endParaRPr lang="es-V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E1E142-AFFB-4680-A1F4-0E784A334F15}" type="slidenum">
              <a:rPr lang="es-VE" smtClean="0"/>
              <a:t>‹Nº›</a:t>
            </a:fld>
            <a:endParaRPr lang="es-V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77C9E59-9BA1-48A2-83FE-0877EDC0B3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C5CD7D4-CBF5-4A87-999B-BBC3AF226A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/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dirty="0" smtClean="0"/>
              <a:t/>
            </a:r>
            <a:br>
              <a:rPr lang="es-VE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"/>
          <a:stretch/>
        </p:blipFill>
        <p:spPr>
          <a:xfrm>
            <a:off x="1590800" y="1104673"/>
            <a:ext cx="5962400" cy="5735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174827" y="332656"/>
            <a:ext cx="67943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>
                  <a:lumMod val="95000"/>
                  <a:lumOff val="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MINDFULNESS CENTERS</a:t>
            </a:r>
          </a:p>
          <a:p>
            <a:pPr algn="ctr"/>
            <a:r>
              <a:rPr lang="es-V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INTERNATIONAL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7316"/>
              </p:ext>
            </p:extLst>
          </p:nvPr>
        </p:nvGraphicFramePr>
        <p:xfrm>
          <a:off x="0" y="0"/>
          <a:ext cx="9144000" cy="6762018"/>
        </p:xfrm>
        <a:graphic>
          <a:graphicData uri="http://schemas.openxmlformats.org/drawingml/2006/table">
            <a:tbl>
              <a:tblPr bandRow="1">
                <a:tableStyleId>{46F890A9-2807-4EBB-B81D-B2AA78EC7F39}</a:tableStyleId>
              </a:tblPr>
              <a:tblGrid>
                <a:gridCol w="9144000"/>
              </a:tblGrid>
              <a:tr h="150143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endParaRPr kumimoji="0" lang="es-VE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73152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es-VE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Mejor rendimiento físico</a:t>
                      </a:r>
                      <a:endParaRPr lang="es-VE" sz="2000" b="1" spc="0" dirty="0"/>
                    </a:p>
                  </a:txBody>
                  <a:tcPr/>
                </a:tc>
              </a:tr>
              <a:tr h="1567521"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</a:pPr>
                      <a:endParaRPr lang="es-VE" sz="2000" b="1" spc="0" dirty="0"/>
                    </a:p>
                    <a:p>
                      <a:pPr marL="73152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es-VE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Más Concentración</a:t>
                      </a:r>
                    </a:p>
                    <a:p>
                      <a:pPr lvl="1" algn="l">
                        <a:lnSpc>
                          <a:spcPct val="100000"/>
                        </a:lnSpc>
                      </a:pPr>
                      <a:endParaRPr lang="es-VE" sz="2000" b="1" spc="0" dirty="0" smtClean="0"/>
                    </a:p>
                  </a:txBody>
                  <a:tcPr/>
                </a:tc>
              </a:tr>
              <a:tr h="1805154"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</a:pPr>
                      <a:r>
                        <a:rPr lang="es-VE" sz="2000" b="1" spc="0" dirty="0" smtClean="0"/>
                        <a:t>                              </a:t>
                      </a:r>
                    </a:p>
                    <a:p>
                      <a:pPr lvl="1" algn="l">
                        <a:lnSpc>
                          <a:spcPct val="100000"/>
                        </a:lnSpc>
                      </a:pPr>
                      <a:endParaRPr lang="es-VE" sz="2000" b="1" spc="0" dirty="0"/>
                    </a:p>
                    <a:p>
                      <a:pPr marL="73152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es-VE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Mayor Capacidad intelectual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s-VE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y potencial mental aumentado</a:t>
                      </a:r>
                      <a:endParaRPr kumimoji="0" lang="es-V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87904"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</a:pPr>
                      <a:r>
                        <a:rPr lang="es-VE" sz="2000" b="1" spc="0" dirty="0" smtClean="0"/>
                        <a:t>                          </a:t>
                      </a:r>
                    </a:p>
                    <a:p>
                      <a:pPr lvl="1" algn="l">
                        <a:lnSpc>
                          <a:spcPct val="100000"/>
                        </a:lnSpc>
                      </a:pPr>
                      <a:endParaRPr lang="es-VE" sz="2000" b="1" spc="0" dirty="0"/>
                    </a:p>
                    <a:p>
                      <a:pPr marL="73152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es-VE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Aumento de la conciencia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endParaRPr kumimoji="0" lang="es-VE" sz="20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endParaRPr kumimoji="0" lang="es-V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uario\Downloads\phot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2" t="15809" r="1452" b="15603"/>
          <a:stretch/>
        </p:blipFill>
        <p:spPr bwMode="auto">
          <a:xfrm>
            <a:off x="5879739" y="3370280"/>
            <a:ext cx="2080330" cy="142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5 Más"/>
          <p:cNvSpPr/>
          <p:nvPr/>
        </p:nvSpPr>
        <p:spPr>
          <a:xfrm>
            <a:off x="1763688" y="1196752"/>
            <a:ext cx="504056" cy="5513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Más"/>
          <p:cNvSpPr/>
          <p:nvPr/>
        </p:nvSpPr>
        <p:spPr>
          <a:xfrm>
            <a:off x="1907704" y="4725144"/>
            <a:ext cx="504056" cy="5513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Más"/>
          <p:cNvSpPr/>
          <p:nvPr/>
        </p:nvSpPr>
        <p:spPr>
          <a:xfrm>
            <a:off x="1835696" y="2877630"/>
            <a:ext cx="504056" cy="5513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27" name="Picture 3" descr="C:\Users\Usuario\Desktop\imagenes para diapositivas\frases_de_yoga_175_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10379" r="9453" b="9242"/>
          <a:stretch/>
        </p:blipFill>
        <p:spPr bwMode="auto">
          <a:xfrm>
            <a:off x="5833374" y="169687"/>
            <a:ext cx="2195010" cy="128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Usuario\Desktop\imagenes para diapositivas\трата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39" y="1653916"/>
            <a:ext cx="2148645" cy="1271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C:\Users\Usuario\Desktop\imagenes para diapositivas\cerebro-sentidos-cinco-clip-art-vectorial_csp446360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"/>
          <a:stretch/>
        </p:blipFill>
        <p:spPr bwMode="auto">
          <a:xfrm>
            <a:off x="6236186" y="5070680"/>
            <a:ext cx="1720190" cy="167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70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uario\Desktop\imagenes para diapositivas\Trabajar-más-no-es-sinónimo-de-mejor-rendimiento-labo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112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7" name="6 Conector recto de flecha"/>
          <p:cNvCxnSpPr/>
          <p:nvPr/>
        </p:nvCxnSpPr>
        <p:spPr>
          <a:xfrm flipV="1">
            <a:off x="4716016" y="2204864"/>
            <a:ext cx="3672408" cy="4176462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Usuario\Desktop\imagenes para diapositivas\mayorrendimiento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31000"/>
                    </a14:imgEffect>
                    <a14:imgEffect>
                      <a14:colorTemperature colorTemp="3500"/>
                    </a14:imgEffect>
                    <a14:imgEffect>
                      <a14:saturation sat="2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7" t="21248" r="26754" b="8494"/>
          <a:stretch/>
        </p:blipFill>
        <p:spPr bwMode="auto">
          <a:xfrm>
            <a:off x="5004048" y="2996952"/>
            <a:ext cx="3633373" cy="355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Igual que"/>
          <p:cNvSpPr/>
          <p:nvPr/>
        </p:nvSpPr>
        <p:spPr>
          <a:xfrm>
            <a:off x="1475656" y="332656"/>
            <a:ext cx="720080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20529" y="385500"/>
            <a:ext cx="6943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s-VE" sz="2800" b="1" dirty="0" smtClean="0">
                <a:latin typeface="Constantia"/>
              </a:rPr>
              <a:t>  aumento rendimiento en la vida diaria</a:t>
            </a:r>
            <a:endParaRPr lang="es-VE" sz="2800" b="1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837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5800" y="2980374"/>
            <a:ext cx="7772400" cy="897252"/>
          </a:xfrm>
        </p:spPr>
        <p:txBody>
          <a:bodyPr anchor="t">
            <a:noAutofit/>
          </a:bodyPr>
          <a:lstStyle/>
          <a:p>
            <a:pPr algn="ctr"/>
            <a:r>
              <a:rPr lang="es-VE" dirty="0" smtClean="0"/>
              <a:t>Mejor actitud ante la vida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310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42581"/>
              </p:ext>
            </p:extLst>
          </p:nvPr>
        </p:nvGraphicFramePr>
        <p:xfrm>
          <a:off x="720000" y="720000"/>
          <a:ext cx="7632848" cy="58773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0768">
                <a:tc>
                  <a:txBody>
                    <a:bodyPr/>
                    <a:lstStyle/>
                    <a:p>
                      <a:pPr marL="457200" indent="-457200" algn="l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r>
                        <a:rPr kumimoji="0" lang="es-V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+mn-ea"/>
                          <a:cs typeface="+mn-cs"/>
                        </a:rPr>
                        <a:t>Actitud de aceptación:</a:t>
                      </a:r>
                    </a:p>
                    <a:p>
                      <a:pPr marL="457200" indent="-457200" algn="l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endParaRPr kumimoji="0" lang="es-V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r>
                        <a:rPr lang="es-VE" sz="1800" dirty="0" smtClean="0">
                          <a:latin typeface="Constantia" pitchFamily="18" charset="0"/>
                        </a:rPr>
                        <a:t>Actitud</a:t>
                      </a:r>
                      <a:r>
                        <a:rPr lang="es-VE" sz="1800" baseline="0" dirty="0" smtClean="0">
                          <a:latin typeface="Constantia" pitchFamily="18" charset="0"/>
                        </a:rPr>
                        <a:t> proactiva:</a:t>
                      </a:r>
                    </a:p>
                    <a:p>
                      <a:pPr marL="342900" indent="-342900" algn="l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endParaRPr kumimoji="0" lang="es-VE" sz="1800" b="0" i="0" kern="1200" baseline="0" dirty="0" smtClean="0">
                        <a:solidFill>
                          <a:schemeClr val="dk1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Clr>
                          <a:srgbClr val="00B0F0"/>
                        </a:buClr>
                        <a:buFont typeface="Arial" pitchFamily="34" charset="0"/>
                        <a:buNone/>
                      </a:pPr>
                      <a:endParaRPr lang="es-VE" sz="1800" dirty="0"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62952"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B0F0"/>
                        </a:buClr>
                        <a:buFont typeface="Arial" pitchFamily="34" charset="0"/>
                        <a:buNone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+mn-ea"/>
                          <a:cs typeface="+mn-cs"/>
                        </a:rPr>
                        <a:t>Con origen en el término latino </a:t>
                      </a:r>
                      <a:r>
                        <a:rPr kumimoji="0" lang="es-E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+mn-ea"/>
                          <a:cs typeface="+mn-cs"/>
                        </a:rPr>
                        <a:t>acceptatio</a:t>
                      </a: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+mn-ea"/>
                          <a:cs typeface="+mn-cs"/>
                        </a:rPr>
                        <a:t>, el concepto de aceptación hace referencia a la acción y efecto de aceptar. Este verbo, a su vez, está relacionado con aprobar, dar por bueno o recibir algo de forma voluntaria y sin oposición.</a:t>
                      </a:r>
                      <a:endParaRPr lang="es-VE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Para Frankl la proactividad se define como la libertad de tomar una postura ante diversas situaciones y tener la capacidad de enfrentarlas de la mejor manera posible.</a:t>
                      </a:r>
                      <a:r>
                        <a:rPr kumimoji="0" lang="es-E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 Stephen </a:t>
                      </a:r>
                      <a:r>
                        <a:rPr kumimoji="0" lang="es-E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Covey</a:t>
                      </a:r>
                      <a:r>
                        <a:rPr kumimoji="0" lang="es-E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 dice que las personas proactivas, son aquellas que emplean su energía en aquello que tienen influencia.</a:t>
                      </a:r>
                      <a:endParaRPr lang="es-VE" sz="1800" dirty="0" smtClean="0">
                        <a:latin typeface="Constantia" pitchFamily="18" charset="0"/>
                      </a:endParaRPr>
                    </a:p>
                    <a:p>
                      <a:pPr marL="0" indent="0" algn="l">
                        <a:buClr>
                          <a:srgbClr val="00B0F0"/>
                        </a:buClr>
                        <a:buFont typeface="Arial" pitchFamily="34" charset="0"/>
                        <a:buNone/>
                      </a:pPr>
                      <a:endParaRPr lang="es-VE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uario\Desktop\imagenes para diapositivas\la v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08" y="3728595"/>
            <a:ext cx="2181964" cy="2724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Usuario\Desktop\imagenes para diapositivas\reactivo-proacti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3533"/>
            <a:ext cx="2413819" cy="241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52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77750"/>
              </p:ext>
            </p:extLst>
          </p:nvPr>
        </p:nvGraphicFramePr>
        <p:xfrm>
          <a:off x="539552" y="764704"/>
          <a:ext cx="8113434" cy="48965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6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6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98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VE" sz="1800" dirty="0" smtClean="0">
                          <a:latin typeface="Constantia" pitchFamily="18" charset="0"/>
                        </a:rPr>
                        <a:t>Actitud </a:t>
                      </a:r>
                      <a:r>
                        <a:rPr lang="es-VE" sz="1800" dirty="0" err="1" smtClean="0">
                          <a:latin typeface="Constantia" pitchFamily="18" charset="0"/>
                        </a:rPr>
                        <a:t>resiliente</a:t>
                      </a:r>
                      <a:r>
                        <a:rPr lang="es-VE" sz="1800" baseline="0" dirty="0" smtClean="0">
                          <a:latin typeface="Constantia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VE" sz="1800" dirty="0" smtClean="0">
                          <a:latin typeface="Constantia" pitchFamily="18" charset="0"/>
                        </a:rPr>
                        <a:t>Actitud</a:t>
                      </a:r>
                      <a:r>
                        <a:rPr lang="es-VE" sz="1800" baseline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s-VE" sz="1800" dirty="0" smtClean="0">
                          <a:latin typeface="Constantia" pitchFamily="18" charset="0"/>
                        </a:rPr>
                        <a:t>ecuánime.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6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VE" sz="1800" baseline="0" dirty="0" smtClean="0">
                          <a:latin typeface="Constantia" pitchFamily="18" charset="0"/>
                        </a:rPr>
                        <a:t>La </a:t>
                      </a:r>
                      <a:r>
                        <a:rPr lang="es-ES" sz="1800" dirty="0" err="1" smtClean="0">
                          <a:latin typeface="Constantia" pitchFamily="18" charset="0"/>
                        </a:rPr>
                        <a:t>resiliencia</a:t>
                      </a:r>
                      <a:r>
                        <a:rPr lang="es-ES" sz="1800" dirty="0" smtClean="0">
                          <a:latin typeface="Constantia" pitchFamily="18" charset="0"/>
                        </a:rPr>
                        <a:t> es la capacidad que tiene una persona o un grupo de recuperarse frente a la adversidad para seguir proyectando el futuro. </a:t>
                      </a:r>
                      <a:endParaRPr lang="es-VE" sz="1800" dirty="0" smtClean="0">
                        <a:latin typeface="Constant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VE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Como ecuánime designamos a aquella persona que tiene ecuanimidad y equilibrio, y que obra con justicia y rectitud.</a:t>
                      </a:r>
                      <a:endParaRPr kumimoji="0" lang="es-VE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onstantia" pitchFamily="18" charset="0"/>
                      </a:endParaRPr>
                    </a:p>
                    <a:p>
                      <a:pPr marL="0" indent="0" algn="l">
                        <a:buClr>
                          <a:srgbClr val="00B0F0"/>
                        </a:buClr>
                        <a:buFont typeface="Arial" pitchFamily="34" charset="0"/>
                        <a:buNone/>
                      </a:pPr>
                      <a:endParaRPr lang="es-VE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uario\Desktop\imagenes para diapositivas\resil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1" y="2738855"/>
            <a:ext cx="3629241" cy="2274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Usuario\Desktop\imagenes para diapositivas\equilibr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6878" y="2708920"/>
            <a:ext cx="3605522" cy="228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083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13165"/>
              </p:ext>
            </p:extLst>
          </p:nvPr>
        </p:nvGraphicFramePr>
        <p:xfrm>
          <a:off x="720000" y="720000"/>
          <a:ext cx="7920880" cy="50852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r>
                        <a:rPr lang="es-VE" sz="1800" dirty="0" smtClean="0">
                          <a:latin typeface="Constantia" pitchFamily="18" charset="0"/>
                        </a:rPr>
                        <a:t>Actitud asertiva</a:t>
                      </a:r>
                      <a:endParaRPr lang="es-VE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V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Actitud de respeto e imparcialidad</a:t>
                      </a:r>
                      <a:endParaRPr kumimoji="0" lang="es-V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719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Constantia" pitchFamily="18" charset="0"/>
                        </a:rPr>
                        <a:t>La asertividad se define como "la habilidad de expresar nuestros deseos de una manera amable, franca, abierta, directa y adecuada, logrando decir lo que queremos sin atentar contra los demás. Negociando con ellos su cumplimiento". </a:t>
                      </a:r>
                      <a:endParaRPr lang="es-VE" sz="1800" dirty="0" smtClean="0">
                        <a:latin typeface="Constantia" pitchFamily="18" charset="0"/>
                      </a:endParaRPr>
                    </a:p>
                    <a:p>
                      <a:pPr marL="285750" indent="-285750" algn="l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endParaRPr lang="es-VE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s-V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Cuando se cultiva el amor incondicional hacia todos, se desarrolla el respeto y la imparcialidad hacia nosotros mismos y los demás seres.</a:t>
                      </a:r>
                      <a:endParaRPr kumimoji="0" lang="es-V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Usuario\Desktop\imagenes para diapositivas\nama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32339"/>
            <a:ext cx="3157053" cy="231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Usuario\Desktop\imagenes para diapositivas\asertivid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3"/>
          <a:stretch/>
        </p:blipFill>
        <p:spPr bwMode="auto">
          <a:xfrm>
            <a:off x="1043608" y="3501008"/>
            <a:ext cx="3528392" cy="1621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20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37855"/>
              </p:ext>
            </p:extLst>
          </p:nvPr>
        </p:nvGraphicFramePr>
        <p:xfrm>
          <a:off x="720000" y="720000"/>
          <a:ext cx="7920880" cy="49908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80"/>
              </a:tblGrid>
              <a:tr h="548760">
                <a:tc>
                  <a:txBody>
                    <a:bodyPr/>
                    <a:lstStyle/>
                    <a:p>
                      <a:pPr marL="461963" marR="0" lvl="0" indent="-285750" algn="l" defTabSz="250825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95000"/>
                        <a:buFont typeface="Arial" pitchFamily="34" charset="0"/>
                        <a:buChar char="•"/>
                        <a:tabLst>
                          <a:tab pos="722313" algn="l"/>
                        </a:tabLst>
                        <a:defRPr/>
                      </a:pPr>
                      <a:r>
                        <a:rPr kumimoji="0" lang="es-V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Actitud flexible, mayor capacidad de adaptación y </a:t>
                      </a:r>
                      <a:r>
                        <a:rPr kumimoji="0" lang="es-VE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antifragilidad</a:t>
                      </a:r>
                      <a:r>
                        <a:rPr kumimoji="0" lang="es-V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:</a:t>
                      </a:r>
                      <a:endParaRPr kumimoji="0" lang="es-V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42056">
                <a:tc>
                  <a:txBody>
                    <a:bodyPr/>
                    <a:lstStyle/>
                    <a:p>
                      <a:pPr marL="176213" marR="0" lvl="0" indent="0" algn="l" defTabSz="250825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95000"/>
                        <a:buFont typeface="Arial" pitchFamily="34" charset="0"/>
                        <a:buNone/>
                        <a:tabLst>
                          <a:tab pos="722313" algn="l"/>
                        </a:tabLst>
                        <a:defRPr/>
                      </a:pPr>
                      <a:endParaRPr kumimoji="0" lang="es-VE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onstantia" pitchFamily="18" charset="0"/>
                      </a:endParaRPr>
                    </a:p>
                    <a:p>
                      <a:pPr marL="176213" marR="0" lvl="0" indent="0" algn="l" defTabSz="250825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95000"/>
                        <a:buFont typeface="Arial" pitchFamily="34" charset="0"/>
                        <a:buNone/>
                        <a:tabLst>
                          <a:tab pos="722313" algn="l"/>
                        </a:tabLst>
                        <a:defRPr/>
                      </a:pPr>
                      <a:r>
                        <a:rPr kumimoji="0" lang="es-E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Flexibilidad y capacidad de adaptación son, hoy por hoy, dos competencias esenciales.</a:t>
                      </a:r>
                      <a:endParaRPr kumimoji="0" lang="es-V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Usuario\Desktop\imagenes para diapositivas\flexib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"/>
          <a:stretch/>
        </p:blipFill>
        <p:spPr bwMode="auto">
          <a:xfrm>
            <a:off x="813542" y="2536564"/>
            <a:ext cx="3182394" cy="187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Usuario\Desktop\imagenes para diapositivas\adapt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174050" cy="192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Usuario\Desktop\imagenes para diapositivas\antifrag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971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2747772"/>
            <a:ext cx="7772400" cy="1362456"/>
          </a:xfrm>
        </p:spPr>
        <p:txBody>
          <a:bodyPr anchor="ctr">
            <a:noAutofit/>
          </a:bodyPr>
          <a:lstStyle/>
          <a:p>
            <a:pPr algn="ctr"/>
            <a:r>
              <a:rPr lang="es-VE" dirty="0" smtClean="0"/>
              <a:t>Transformación del individuo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1873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6632"/>
            <a:ext cx="8435280" cy="6555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VE" sz="1600" dirty="0" smtClean="0"/>
          </a:p>
          <a:p>
            <a:pPr marL="0" indent="0" algn="ctr">
              <a:buNone/>
            </a:pPr>
            <a:endParaRPr lang="es-VE" sz="1600" dirty="0"/>
          </a:p>
          <a:p>
            <a:endParaRPr lang="es-VE" sz="1400" dirty="0" smtClean="0"/>
          </a:p>
          <a:p>
            <a:pPr marL="0" indent="0">
              <a:buNone/>
            </a:pPr>
            <a:r>
              <a:rPr lang="es-VE" sz="1400" dirty="0" smtClean="0"/>
              <a:t>: </a:t>
            </a:r>
          </a:p>
          <a:p>
            <a:pPr marL="0" indent="0">
              <a:buNone/>
            </a:pPr>
            <a:endParaRPr lang="es-VE" dirty="0" smtClean="0"/>
          </a:p>
          <a:p>
            <a:r>
              <a:rPr lang="es-VE" dirty="0" smtClean="0"/>
              <a:t>Cambios de hábitos </a:t>
            </a:r>
          </a:p>
          <a:p>
            <a:r>
              <a:rPr lang="es-VE" dirty="0" smtClean="0"/>
              <a:t>Disminución gradual de las  adicciones</a:t>
            </a:r>
          </a:p>
          <a:p>
            <a:r>
              <a:rPr lang="es-VE" dirty="0" smtClean="0"/>
              <a:t> Aumento de la buena voluntad</a:t>
            </a:r>
          </a:p>
          <a:p>
            <a:r>
              <a:rPr lang="es-VE" dirty="0"/>
              <a:t>A</a:t>
            </a:r>
            <a:r>
              <a:rPr lang="es-VE" dirty="0" smtClean="0"/>
              <a:t>utoconocimiento y desarrollo de la identidad personal</a:t>
            </a:r>
          </a:p>
          <a:p>
            <a:r>
              <a:rPr lang="es-VE" dirty="0" smtClean="0"/>
              <a:t>Desarrollo de las  virtudes</a:t>
            </a:r>
          </a:p>
          <a:p>
            <a:r>
              <a:rPr lang="es-VE" dirty="0" smtClean="0"/>
              <a:t>Autorrealización</a:t>
            </a:r>
          </a:p>
          <a:p>
            <a:pPr marL="0" indent="0">
              <a:buNone/>
            </a:pPr>
            <a:endParaRPr lang="es-VE" sz="1400" dirty="0" smtClean="0"/>
          </a:p>
          <a:p>
            <a:pPr marL="0" indent="0">
              <a:buNone/>
            </a:pPr>
            <a:endParaRPr lang="es-VE" sz="1400" dirty="0" smtClean="0"/>
          </a:p>
          <a:p>
            <a:endParaRPr lang="es-VE" sz="1800" dirty="0" smtClean="0"/>
          </a:p>
          <a:p>
            <a:endParaRPr lang="es-VE" sz="1800" dirty="0" smtClean="0"/>
          </a:p>
          <a:p>
            <a:endParaRPr lang="es-VE" sz="1800" dirty="0"/>
          </a:p>
        </p:txBody>
      </p:sp>
    </p:spTree>
    <p:extLst>
      <p:ext uri="{BB962C8B-B14F-4D97-AF65-F5344CB8AC3E}">
        <p14:creationId xmlns:p14="http://schemas.microsoft.com/office/powerpoint/2010/main" val="7795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389440" cy="3602781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VE" dirty="0">
                <a:latin typeface="Constantia" pitchFamily="18" charset="0"/>
              </a:rPr>
              <a:t>S</a:t>
            </a:r>
            <a:r>
              <a:rPr lang="es-VE" dirty="0" smtClean="0">
                <a:latin typeface="Constantia" pitchFamily="18" charset="0"/>
              </a:rPr>
              <a:t>i </a:t>
            </a:r>
            <a:r>
              <a:rPr lang="es-VE" dirty="0">
                <a:latin typeface="Constantia" pitchFamily="18" charset="0"/>
              </a:rPr>
              <a:t>practicas, obtienes </a:t>
            </a:r>
            <a:r>
              <a:rPr lang="es-VE" dirty="0" smtClean="0">
                <a:latin typeface="Constantia" pitchFamily="18" charset="0"/>
              </a:rPr>
              <a:t>resultados.</a:t>
            </a:r>
            <a:br>
              <a:rPr lang="es-VE" dirty="0" smtClean="0">
                <a:latin typeface="Constantia" pitchFamily="18" charset="0"/>
              </a:rPr>
            </a:br>
            <a:r>
              <a:rPr lang="es-VE" dirty="0">
                <a:latin typeface="Constantia" pitchFamily="18" charset="0"/>
              </a:rPr>
              <a:t/>
            </a:r>
            <a:br>
              <a:rPr lang="es-VE" dirty="0">
                <a:latin typeface="Constantia" pitchFamily="18" charset="0"/>
              </a:rPr>
            </a:br>
            <a:r>
              <a:rPr lang="es-VE" dirty="0">
                <a:latin typeface="Constantia" pitchFamily="18" charset="0"/>
              </a:rPr>
              <a:t>El conocimiento intelectual ayuda, pero solo de la </a:t>
            </a:r>
            <a:r>
              <a:rPr lang="es-VE" dirty="0" smtClean="0">
                <a:latin typeface="Constantia" pitchFamily="18" charset="0"/>
              </a:rPr>
              <a:t>práctica se obtienen </a:t>
            </a:r>
            <a:r>
              <a:rPr lang="es-VE" dirty="0">
                <a:latin typeface="Constantia" pitchFamily="18" charset="0"/>
              </a:rPr>
              <a:t>los </a:t>
            </a:r>
            <a:r>
              <a:rPr lang="es-VE" dirty="0" smtClean="0">
                <a:latin typeface="Constantia" pitchFamily="18" charset="0"/>
              </a:rPr>
              <a:t>beneficios.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172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2" y="2501231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VE" sz="6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MINDFULNESS</a:t>
            </a:r>
            <a:r>
              <a:rPr lang="es-VE" sz="3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endParaRPr lang="en-US" sz="3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imagenes para diapositivas\medit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1705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VE" dirty="0" smtClean="0"/>
              <a:t>La continuidad de la práctica</a:t>
            </a:r>
            <a:br>
              <a:rPr lang="es-VE" dirty="0" smtClean="0"/>
            </a:br>
            <a:r>
              <a:rPr lang="es-VE" dirty="0" smtClean="0"/>
              <a:t>es importante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182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s-VE" dirty="0" smtClean="0"/>
              <a:t>Los </a:t>
            </a:r>
            <a:r>
              <a:rPr lang="es-VE" dirty="0" err="1" smtClean="0"/>
              <a:t>Neurocentros</a:t>
            </a:r>
            <a:r>
              <a:rPr lang="es-VE" dirty="0" smtClean="0"/>
              <a:t> barriales permiten la continuidad de la practica sin tener que alejarnos de nuestra ciudades</a:t>
            </a:r>
          </a:p>
          <a:p>
            <a:endParaRPr lang="es-VE" dirty="0" smtClean="0"/>
          </a:p>
          <a:p>
            <a:r>
              <a:rPr lang="es-VE" dirty="0" smtClean="0"/>
              <a:t>Por medio de las meditaciones grupales los participantes prolongan su meditación por encima de su umbral habitual</a:t>
            </a:r>
          </a:p>
          <a:p>
            <a:endParaRPr lang="es-VE" dirty="0" smtClean="0"/>
          </a:p>
          <a:p>
            <a:r>
              <a:rPr lang="es-VE" dirty="0"/>
              <a:t> </a:t>
            </a:r>
            <a:r>
              <a:rPr lang="es-VE" dirty="0" smtClean="0"/>
              <a:t>Luego podremos realizar meditaciones más prolongadas desde nuestras casas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760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2850126"/>
            <a:ext cx="7851648" cy="1157748"/>
          </a:xfrm>
        </p:spPr>
        <p:txBody>
          <a:bodyPr/>
          <a:lstStyle/>
          <a:p>
            <a:pPr algn="ctr"/>
            <a:r>
              <a:rPr lang="es-VE" dirty="0" smtClean="0"/>
              <a:t>Técnicas y disciplinas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317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VE" dirty="0" smtClean="0"/>
              <a:t> </a:t>
            </a:r>
            <a:r>
              <a:rPr lang="es-VE" dirty="0"/>
              <a:t>S</a:t>
            </a:r>
            <a:r>
              <a:rPr lang="es-VE" dirty="0" smtClean="0"/>
              <a:t>e realizará la práctica de una variedad de técnicas, disciplinas y cursos gratuitos y mediante pago, teniendo como eje principal las técnicas de meditación de </a:t>
            </a:r>
            <a:r>
              <a:rPr lang="es-VE" dirty="0" err="1"/>
              <a:t>M</a:t>
            </a:r>
            <a:r>
              <a:rPr lang="es-VE" dirty="0" err="1" smtClean="0"/>
              <a:t>indfulness</a:t>
            </a:r>
            <a:r>
              <a:rPr lang="es-VE" dirty="0" smtClean="0"/>
              <a:t>, la Meditación </a:t>
            </a:r>
            <a:r>
              <a:rPr lang="es-VE" dirty="0"/>
              <a:t>S</a:t>
            </a:r>
            <a:r>
              <a:rPr lang="es-VE" dirty="0" smtClean="0"/>
              <a:t>ináptica y el </a:t>
            </a:r>
            <a:r>
              <a:rPr lang="es-VE" dirty="0" err="1"/>
              <a:t>K</a:t>
            </a:r>
            <a:r>
              <a:rPr lang="es-VE" dirty="0" err="1" smtClean="0"/>
              <a:t>riya</a:t>
            </a:r>
            <a:r>
              <a:rPr lang="es-VE" dirty="0" smtClean="0"/>
              <a:t> </a:t>
            </a:r>
            <a:r>
              <a:rPr lang="es-VE" dirty="0"/>
              <a:t>Y</a:t>
            </a:r>
            <a:r>
              <a:rPr lang="es-VE" dirty="0" smtClean="0"/>
              <a:t>oga, con la posibilidad de acceso a las lecciones de </a:t>
            </a:r>
            <a:r>
              <a:rPr lang="es-VE" dirty="0" err="1"/>
              <a:t>N</a:t>
            </a:r>
            <a:r>
              <a:rPr lang="es-VE" dirty="0" err="1" smtClean="0"/>
              <a:t>euroyoga</a:t>
            </a:r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val="398269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2935796"/>
            <a:ext cx="7851648" cy="986408"/>
          </a:xfrm>
        </p:spPr>
        <p:txBody>
          <a:bodyPr/>
          <a:lstStyle/>
          <a:p>
            <a:pPr algn="ctr"/>
            <a:r>
              <a:rPr lang="es-VE" dirty="0" smtClean="0"/>
              <a:t>El método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80998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es-VE" dirty="0" smtClean="0"/>
          </a:p>
          <a:p>
            <a:pPr marL="0" indent="0" algn="ctr">
              <a:buNone/>
            </a:pPr>
            <a:endParaRPr lang="es-VE" dirty="0"/>
          </a:p>
          <a:p>
            <a:pPr marL="0" indent="0" algn="ctr">
              <a:buNone/>
            </a:pPr>
            <a:endParaRPr lang="es-VE" dirty="0" smtClean="0"/>
          </a:p>
          <a:p>
            <a:pPr marL="0" indent="0" algn="ctr">
              <a:buNone/>
            </a:pPr>
            <a:endParaRPr lang="es-VE" dirty="0"/>
          </a:p>
          <a:p>
            <a:pPr marL="0" indent="0" algn="ctr">
              <a:buNone/>
            </a:pPr>
            <a:r>
              <a:rPr lang="es-VE" dirty="0" smtClean="0"/>
              <a:t>El sistema busca sacar provecho de los recursos tecnológicos</a:t>
            </a:r>
          </a:p>
          <a:p>
            <a:pPr marL="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1726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Toda la información necesaria será proporcionada de forma online a través de la página, los correos y las aplicaciones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021816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es-VE" dirty="0" smtClean="0"/>
              <a:t>Modalidad en los centros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Meditaciones grupales libres en silencio</a:t>
            </a:r>
          </a:p>
          <a:p>
            <a:r>
              <a:rPr lang="es-VE" dirty="0" smtClean="0"/>
              <a:t>Meditaciones grupales según las instrucciones del audio</a:t>
            </a:r>
          </a:p>
          <a:p>
            <a:r>
              <a:rPr lang="es-VE" dirty="0" smtClean="0"/>
              <a:t>Meditación guiada según las indicaciones del instructor</a:t>
            </a:r>
          </a:p>
          <a:p>
            <a:r>
              <a:rPr lang="es-VE" dirty="0"/>
              <a:t> </a:t>
            </a:r>
            <a:r>
              <a:rPr lang="es-VE" dirty="0" smtClean="0"/>
              <a:t>Práctica de </a:t>
            </a:r>
            <a:r>
              <a:rPr lang="es-VE" dirty="0" err="1" smtClean="0"/>
              <a:t>Hatha</a:t>
            </a:r>
            <a:r>
              <a:rPr lang="es-VE" dirty="0" smtClean="0"/>
              <a:t> Yoga según las instrucciones del video</a:t>
            </a:r>
          </a:p>
          <a:p>
            <a:r>
              <a:rPr lang="es-VE" dirty="0" smtClean="0"/>
              <a:t>Práctica de </a:t>
            </a:r>
            <a:r>
              <a:rPr lang="es-VE" dirty="0" err="1"/>
              <a:t>H</a:t>
            </a:r>
            <a:r>
              <a:rPr lang="es-VE" dirty="0" err="1" smtClean="0"/>
              <a:t>atha</a:t>
            </a:r>
            <a:r>
              <a:rPr lang="es-VE" dirty="0" smtClean="0"/>
              <a:t> Yoga según las indicaciones del instructor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7030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Hatha Yoga Online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7671123" cy="4525963"/>
          </a:xfr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"/>
    </mc:Choice>
    <mc:Fallback xmlns="">
      <p:transition spd="slow" advTm="261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TELETRABAJO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Acciones propietarias compartidas.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Conocimientos compartidos.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Esfuerzos compartidos.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Recursos volcados a internet compartidos.</a:t>
            </a:r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4"/>
    </mc:Choice>
    <mc:Fallback xmlns="">
      <p:transition spd="slow" advTm="123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6858000" cy="6594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VE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ATENCIÓN</a:t>
            </a:r>
            <a:endParaRPr lang="es-VE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245950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onstantia" pitchFamily="18" charset="0"/>
              </a:rPr>
              <a:t>La </a:t>
            </a:r>
            <a:r>
              <a:rPr lang="es-ES" sz="2000" dirty="0" smtClean="0">
                <a:latin typeface="Constantia" pitchFamily="18" charset="0"/>
              </a:rPr>
              <a:t>meditación </a:t>
            </a:r>
            <a:r>
              <a:rPr lang="es-ES" sz="2000" dirty="0">
                <a:latin typeface="Constantia" pitchFamily="18" charset="0"/>
              </a:rPr>
              <a:t>y el </a:t>
            </a:r>
            <a:r>
              <a:rPr lang="es-ES" sz="2000" dirty="0" smtClean="0">
                <a:latin typeface="Constantia" pitchFamily="18" charset="0"/>
              </a:rPr>
              <a:t>Yoga</a:t>
            </a:r>
            <a:r>
              <a:rPr lang="es-ES" sz="2000" dirty="0">
                <a:latin typeface="Constantia" pitchFamily="18" charset="0"/>
              </a:rPr>
              <a:t>, tienen un impacto positivo en la salud de las personas, pero de ninguna forma </a:t>
            </a:r>
            <a:r>
              <a:rPr lang="es-ES" sz="2000" dirty="0" smtClean="0">
                <a:latin typeface="Constantia" pitchFamily="18" charset="0"/>
              </a:rPr>
              <a:t>son un </a:t>
            </a:r>
            <a:r>
              <a:rPr lang="es-ES" sz="2000" dirty="0">
                <a:latin typeface="Constantia" pitchFamily="18" charset="0"/>
              </a:rPr>
              <a:t>sustituto del tratamiento </a:t>
            </a:r>
            <a:r>
              <a:rPr lang="es-ES" sz="2000" dirty="0" smtClean="0">
                <a:latin typeface="Constantia" pitchFamily="18" charset="0"/>
              </a:rPr>
              <a:t>médico o psiquiátrico. </a:t>
            </a:r>
            <a:r>
              <a:rPr lang="es-ES" sz="2000" dirty="0">
                <a:latin typeface="Constantia" pitchFamily="18" charset="0"/>
              </a:rPr>
              <a:t>Al igual que con cualquier programa de </a:t>
            </a:r>
            <a:r>
              <a:rPr lang="es-ES" sz="2000" dirty="0" smtClean="0">
                <a:latin typeface="Constantia" pitchFamily="18" charset="0"/>
              </a:rPr>
              <a:t>ejercicios, consulte </a:t>
            </a:r>
            <a:r>
              <a:rPr lang="es-ES" sz="2000" dirty="0">
                <a:latin typeface="Constantia" pitchFamily="18" charset="0"/>
              </a:rPr>
              <a:t>con un médico para asegurarse de que sea seguro y apropiado para usted</a:t>
            </a:r>
            <a:r>
              <a:rPr lang="es-ES" sz="2000" dirty="0"/>
              <a:t>. </a:t>
            </a:r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17312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Sumando el teletrabajo de muchos en forma cooperativa se crea una multinacional </a:t>
            </a:r>
            <a:r>
              <a:rPr lang="es-ES" dirty="0" err="1" smtClean="0"/>
              <a:t>interasociada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La rentabilidad se distribuye entre todos los asociados.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Además de las páginas centrales de cada sistema, cada persona tiene su página individual que le permite obtener beneficios por e-</a:t>
            </a:r>
            <a:r>
              <a:rPr lang="es-ES" dirty="0" err="1" smtClean="0"/>
              <a:t>commerce</a:t>
            </a:r>
            <a:r>
              <a:rPr lang="es-ES" dirty="0" smtClean="0"/>
              <a:t>, e-</a:t>
            </a:r>
            <a:r>
              <a:rPr lang="es-ES" dirty="0" err="1" smtClean="0"/>
              <a:t>business</a:t>
            </a:r>
            <a:r>
              <a:rPr lang="es-ES" dirty="0" smtClean="0"/>
              <a:t> y publicidad.</a:t>
            </a:r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05"/>
    </mc:Choice>
    <mc:Fallback xmlns="">
      <p:transition spd="slow" advTm="2420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Ejemplos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err="1" smtClean="0"/>
              <a:t>Wikiyoga</a:t>
            </a:r>
            <a:r>
              <a:rPr lang="es-ES" dirty="0" smtClean="0"/>
              <a:t>, una web que funciona inicialmente con publicidad y donativos.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Globedia.com, un diario cooperativo que funciona con publicidad.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Publicidad de Afiliados.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Real Estate.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Editorial Digital.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E-Commerce Global.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Todos ejemplos posibles con la fuerza del grupo.</a:t>
            </a:r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0"/>
    </mc:Choice>
    <mc:Fallback xmlns="">
      <p:transition spd="slow" advTm="2146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idea, es además de meditar, usar proactivamente internet, no perder el tiempo. Generar actividades lucrativas usando la fuerza del grupo, compartiendo conocimientos y recursos, beneficiándonos todos. De lograrlo, todos mejoraremos nuestro standard de vida y podremos ir a vivir al país del mundo que nos plazca teniendo una fuente de ingresos asegurada.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3"/>
    </mc:Choice>
    <mc:Fallback xmlns="">
      <p:transition spd="slow" advTm="2502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Royalties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Los derechos de autor de cada curso corresponden a la persona que los desarrolle. Para el caso del teletrabajo se comparten los objetivos y los recursos de los sistemas, así como los royalties mediante </a:t>
            </a:r>
            <a:r>
              <a:rPr lang="es-ES" dirty="0" err="1"/>
              <a:t>interasociaciones</a:t>
            </a:r>
            <a:r>
              <a:rPr lang="es-ES" dirty="0"/>
              <a:t> y acciones de capital. Cada proyecto tiene su logística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decir que </a:t>
            </a:r>
            <a:r>
              <a:rPr lang="es-ES" dirty="0" smtClean="0"/>
              <a:t>incluye compartir </a:t>
            </a:r>
            <a:r>
              <a:rPr lang="es-ES" dirty="0"/>
              <a:t>formas de hacer dinero a </a:t>
            </a:r>
            <a:r>
              <a:rPr lang="es-ES" dirty="0" smtClean="0"/>
              <a:t>través </a:t>
            </a:r>
            <a:r>
              <a:rPr lang="es-ES" dirty="0"/>
              <a:t>de </a:t>
            </a:r>
            <a:r>
              <a:rPr lang="es-ES" dirty="0" smtClean="0"/>
              <a:t> </a:t>
            </a:r>
            <a:r>
              <a:rPr lang="es-ES" dirty="0"/>
              <a:t>internet, es como una comunidad de </a:t>
            </a:r>
            <a:r>
              <a:rPr lang="es-ES" dirty="0" err="1" smtClean="0"/>
              <a:t>freelancers</a:t>
            </a:r>
            <a:r>
              <a:rPr lang="es-ES" dirty="0" smtClean="0"/>
              <a:t>  meditadores.</a:t>
            </a:r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1"/>
    </mc:Choice>
    <mc:Fallback xmlns="">
      <p:transition spd="slow" advTm="2441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Tráfico y Buscadores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meditación activa el cerebro y la web es la mejor forma de obtener recursos económicos hoy día para mejorar el standard de vida. El proyecto une ambas cosas.</a:t>
            </a:r>
          </a:p>
          <a:p>
            <a:r>
              <a:rPr lang="es-ES" dirty="0" smtClean="0"/>
              <a:t>En lugar de perder tu tiempo con </a:t>
            </a:r>
            <a:r>
              <a:rPr lang="es-ES" dirty="0"/>
              <a:t>F</a:t>
            </a:r>
            <a:r>
              <a:rPr lang="es-ES" dirty="0" smtClean="0"/>
              <a:t>acebook, aprendes a ganar dinero con internet.</a:t>
            </a:r>
          </a:p>
          <a:p>
            <a:r>
              <a:rPr lang="es-ES" dirty="0" smtClean="0"/>
              <a:t>Al ser un trabajo grupal intensivo ya logramos el primer objetivo de generar tráfico.</a:t>
            </a:r>
          </a:p>
          <a:p>
            <a:r>
              <a:rPr lang="es-ES" dirty="0" smtClean="0"/>
              <a:t>Y posicionamiento en los buscadores.</a:t>
            </a:r>
          </a:p>
          <a:p>
            <a:r>
              <a:rPr lang="es-ES" dirty="0" smtClean="0"/>
              <a:t>Al alcanzar escala el proyecto , se puede convencer </a:t>
            </a:r>
            <a:r>
              <a:rPr lang="es-ES" dirty="0"/>
              <a:t>a los programadores </a:t>
            </a:r>
            <a:r>
              <a:rPr lang="es-ES" dirty="0" err="1" smtClean="0"/>
              <a:t>freelancers</a:t>
            </a:r>
            <a:r>
              <a:rPr lang="es-ES" dirty="0" smtClean="0"/>
              <a:t> </a:t>
            </a:r>
            <a:r>
              <a:rPr lang="es-ES" dirty="0"/>
              <a:t>de unirse al </a:t>
            </a:r>
            <a:r>
              <a:rPr lang="es-ES" dirty="0" smtClean="0"/>
              <a:t>proyecto.</a:t>
            </a:r>
            <a:endParaRPr lang="es-ES" dirty="0"/>
          </a:p>
          <a:p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5"/>
    </mc:Choice>
    <mc:Fallback xmlns="">
      <p:transition spd="slow" advTm="2985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 Positivo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¿Y  </a:t>
            </a:r>
            <a:r>
              <a:rPr lang="es-ES" dirty="0"/>
              <a:t>esta comunidad de </a:t>
            </a:r>
            <a:r>
              <a:rPr lang="es-ES" dirty="0" err="1" smtClean="0"/>
              <a:t>freelancers</a:t>
            </a:r>
            <a:r>
              <a:rPr lang="es-ES" dirty="0" smtClean="0"/>
              <a:t> buscaría </a:t>
            </a:r>
            <a:r>
              <a:rPr lang="es-ES" dirty="0"/>
              <a:t>el beneficio mutuo a </a:t>
            </a:r>
            <a:r>
              <a:rPr lang="es-ES" dirty="0" smtClean="0"/>
              <a:t>través </a:t>
            </a:r>
            <a:r>
              <a:rPr lang="es-ES" dirty="0"/>
              <a:t>del comercio </a:t>
            </a:r>
            <a:r>
              <a:rPr lang="es-ES" dirty="0" smtClean="0"/>
              <a:t>electrónico</a:t>
            </a:r>
            <a:r>
              <a:rPr lang="es-ES" dirty="0"/>
              <a:t>, </a:t>
            </a:r>
            <a:r>
              <a:rPr lang="es-ES" dirty="0" smtClean="0"/>
              <a:t>además </a:t>
            </a:r>
            <a:r>
              <a:rPr lang="es-ES" dirty="0"/>
              <a:t>de compartir objetivos que tenga y generar una actividad comercial </a:t>
            </a:r>
            <a:r>
              <a:rPr lang="es-ES" dirty="0" smtClean="0"/>
              <a:t>con un </a:t>
            </a:r>
            <a:r>
              <a:rPr lang="es-ES" dirty="0"/>
              <a:t>efecto positivo sobre la sociedad y el planeta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 smtClean="0"/>
              <a:t>Así </a:t>
            </a:r>
            <a:r>
              <a:rPr lang="es-ES" dirty="0"/>
              <a:t>es. </a:t>
            </a:r>
            <a:r>
              <a:rPr lang="es-ES" dirty="0" smtClean="0"/>
              <a:t>Impulsará </a:t>
            </a:r>
            <a:r>
              <a:rPr lang="es-ES" dirty="0"/>
              <a:t>el proyecto del 2% del PIB mundial anual para terminar con el hambre, superpoblación y calentamiento </a:t>
            </a:r>
            <a:r>
              <a:rPr lang="es-ES" dirty="0" smtClean="0"/>
              <a:t>global.</a:t>
            </a:r>
          </a:p>
          <a:p>
            <a:pPr marL="0" indent="0">
              <a:buNone/>
            </a:pPr>
            <a:r>
              <a:rPr lang="es-ES" dirty="0"/>
              <a:t>Un movimiento global en forma de intranet dentro de </a:t>
            </a:r>
            <a:r>
              <a:rPr lang="es-ES" dirty="0" smtClean="0"/>
              <a:t>internet.</a:t>
            </a:r>
          </a:p>
          <a:p>
            <a:pPr marL="0" indent="0">
              <a:buNone/>
            </a:pPr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8"/>
    </mc:Choice>
    <mc:Fallback xmlns="">
      <p:transition spd="slow" advTm="2635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Salvar el Planeta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Suena enorme, pero las herramientas están disponibles. Sólo hay que </a:t>
            </a:r>
            <a:r>
              <a:rPr lang="es-ES" dirty="0" smtClean="0"/>
              <a:t>organizarlo.</a:t>
            </a:r>
          </a:p>
          <a:p>
            <a:pPr marL="0" indent="0">
              <a:buNone/>
            </a:pPr>
            <a:r>
              <a:rPr lang="es-ES" dirty="0"/>
              <a:t>Todo dependerá de la buena voluntad de la gente, que </a:t>
            </a:r>
            <a:r>
              <a:rPr lang="es-ES" dirty="0" smtClean="0"/>
              <a:t>las personas quieran </a:t>
            </a:r>
            <a:r>
              <a:rPr lang="es-ES" dirty="0"/>
              <a:t>cambiar para mejor y </a:t>
            </a:r>
            <a:r>
              <a:rPr lang="es-ES" dirty="0" smtClean="0"/>
              <a:t>quieran </a:t>
            </a:r>
            <a:r>
              <a:rPr lang="es-ES" dirty="0"/>
              <a:t>salvar al </a:t>
            </a:r>
            <a:r>
              <a:rPr lang="es-ES" dirty="0" smtClean="0"/>
              <a:t>planeta.</a:t>
            </a:r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5"/>
    </mc:Choice>
    <mc:Fallback xmlns="">
      <p:transition spd="slow" advTm="1371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Alquileres y Franquicias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</a:t>
            </a:r>
            <a:r>
              <a:rPr lang="es-ES" dirty="0"/>
              <a:t>sistema no cobra franquicias a los centros barriales, pero permite que éstos se multipliquen alquilando nuevos locales o </a:t>
            </a:r>
            <a:r>
              <a:rPr lang="es-ES" dirty="0" smtClean="0"/>
              <a:t>franquiciando.</a:t>
            </a:r>
          </a:p>
          <a:p>
            <a:r>
              <a:rPr lang="es-ES" dirty="0"/>
              <a:t>La idea rectora del sistema es beneficiar al máximo posible de personas, no es generar un supermillonario, sino muchos millonarios en forma cooperativa. Por supuesto quien se esfuerce más y haga más obtendrá mayores beneficios. Todo será coordinado por la Fundación Global </a:t>
            </a:r>
            <a:r>
              <a:rPr lang="es-ES" dirty="0" err="1"/>
              <a:t>Solidarity</a:t>
            </a:r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"/>
    </mc:Choice>
    <mc:Fallback xmlns="">
      <p:transition spd="slow" advTm="344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Humanitarian</a:t>
            </a:r>
            <a:r>
              <a:rPr lang="es-ES" dirty="0" smtClean="0"/>
              <a:t> Marketing </a:t>
            </a:r>
            <a:r>
              <a:rPr lang="es-ES" dirty="0" err="1" smtClean="0"/>
              <a:t>Program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Debido a su ecuación de costo eficaz continuaremos consumiendo hidrocarburos durante los próximos 25 años y así contaminando con CO</a:t>
            </a:r>
            <a:r>
              <a:rPr lang="es-ES" sz="2000" dirty="0" smtClean="0"/>
              <a:t>2.</a:t>
            </a:r>
            <a:r>
              <a:rPr lang="es-ES" sz="2000" b="1" dirty="0" smtClean="0"/>
              <a:t> </a:t>
            </a:r>
            <a:r>
              <a:rPr lang="es-ES" b="1" dirty="0" smtClean="0"/>
              <a:t>¿Cómo comprar tiempo climático? </a:t>
            </a:r>
            <a:r>
              <a:rPr lang="es-ES" dirty="0" smtClean="0"/>
              <a:t>Plantando 30 mil millones de árboles </a:t>
            </a:r>
            <a:r>
              <a:rPr lang="es-ES" dirty="0" err="1" smtClean="0"/>
              <a:t>kiri</a:t>
            </a:r>
            <a:r>
              <a:rPr lang="es-ES" dirty="0" smtClean="0"/>
              <a:t> por año, hasta plantar 500 mil millones en 16 años. Hay tierra libre en el mundo para esto. Así se podrán capturar 200 </a:t>
            </a:r>
            <a:r>
              <a:rPr lang="es-ES" dirty="0" err="1" smtClean="0"/>
              <a:t>gigatoneladas</a:t>
            </a:r>
            <a:r>
              <a:rPr lang="es-ES" dirty="0" smtClean="0"/>
              <a:t> de carbono, procediendo a talar los troncos y enterrarlos. Para financiar el proyecto el sistema de </a:t>
            </a:r>
            <a:r>
              <a:rPr lang="es-ES" b="1" dirty="0" err="1" smtClean="0"/>
              <a:t>Humanitarian</a:t>
            </a:r>
            <a:r>
              <a:rPr lang="es-ES" b="1" dirty="0" smtClean="0"/>
              <a:t> Marketing </a:t>
            </a:r>
            <a:r>
              <a:rPr lang="es-ES" b="1" dirty="0" err="1" smtClean="0"/>
              <a:t>Program</a:t>
            </a:r>
            <a:r>
              <a:rPr lang="es-ES" b="1" dirty="0" smtClean="0"/>
              <a:t> </a:t>
            </a:r>
            <a:r>
              <a:rPr lang="es-ES" dirty="0" smtClean="0"/>
              <a:t>permite comprar con tarjeta y sin gastar de más donar: </a:t>
            </a:r>
            <a:r>
              <a:rPr lang="es-ES" b="1" dirty="0" smtClean="0"/>
              <a:t>“plantando un árbol”, </a:t>
            </a:r>
            <a:r>
              <a:rPr lang="es-ES" dirty="0" smtClean="0"/>
              <a:t>mediante las comisiones por afiliación.</a:t>
            </a:r>
            <a:endParaRPr lang="es-E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5"/>
    </mc:Choice>
    <mc:Fallback xmlns="">
      <p:transition spd="slow" advTm="40185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"/>
            <a:ext cx="6093168" cy="6858000"/>
          </a:xfr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"/>
    </mc:Choice>
    <mc:Fallback xmlns="">
      <p:transition spd="slow" advTm="12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113720"/>
            <a:ext cx="9144000" cy="630560"/>
          </a:xfrm>
        </p:spPr>
        <p:txBody>
          <a:bodyPr>
            <a:noAutofit/>
          </a:bodyPr>
          <a:lstStyle/>
          <a:p>
            <a:pPr algn="ctr"/>
            <a:r>
              <a:rPr lang="es-VE" sz="6000" dirty="0" smtClean="0">
                <a:ln>
                  <a:solidFill>
                    <a:schemeClr val="bg2">
                      <a:lumMod val="75000"/>
                    </a:schemeClr>
                  </a:solidFill>
                </a:ln>
              </a:rPr>
              <a:t>MINDFULNESS CENTERS</a:t>
            </a:r>
            <a:endParaRPr lang="es-VE" sz="6000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122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672916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s-VE" sz="6000" dirty="0"/>
              <a:t>Objetivo</a:t>
            </a:r>
            <a:br>
              <a:rPr lang="es-VE" sz="6000" dirty="0"/>
            </a:b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783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48" y="764703"/>
            <a:ext cx="9144000" cy="792089"/>
          </a:xfrm>
        </p:spPr>
        <p:txBody>
          <a:bodyPr/>
          <a:lstStyle/>
          <a:p>
            <a:pPr marL="0" indent="0" algn="ctr">
              <a:buNone/>
            </a:pPr>
            <a:r>
              <a:rPr lang="es-VE" sz="3200" dirty="0" smtClean="0"/>
              <a:t>Mejorar la calidad de vida del ser humano</a:t>
            </a:r>
          </a:p>
          <a:p>
            <a:pPr marL="0" indent="0">
              <a:buNone/>
            </a:pPr>
            <a:endParaRPr lang="es-VE" dirty="0"/>
          </a:p>
        </p:txBody>
      </p:sp>
      <p:pic>
        <p:nvPicPr>
          <p:cNvPr id="1026" name="Picture 2" descr="C:\Users\Usuario\Desktop\imagenes para diapositivas\feliciome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15173"/>
          <a:stretch/>
        </p:blipFill>
        <p:spPr bwMode="auto">
          <a:xfrm>
            <a:off x="2276773" y="1633603"/>
            <a:ext cx="4590455" cy="46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imagenes para diapositivas\Smiley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0" t="1443" r="21867" b="2625"/>
          <a:stretch/>
        </p:blipFill>
        <p:spPr bwMode="auto">
          <a:xfrm>
            <a:off x="4179972" y="3320580"/>
            <a:ext cx="752068" cy="756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79712" y="3016378"/>
            <a:ext cx="5400600" cy="825244"/>
          </a:xfrm>
        </p:spPr>
        <p:txBody>
          <a:bodyPr/>
          <a:lstStyle/>
          <a:p>
            <a:pPr algn="ctr"/>
            <a:r>
              <a:rPr lang="es-VE" dirty="0"/>
              <a:t>M</a:t>
            </a:r>
            <a:r>
              <a:rPr lang="es-VE" dirty="0" smtClean="0"/>
              <a:t>ejor salud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118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185912"/>
            <a:ext cx="4040188" cy="927794"/>
          </a:xfrm>
        </p:spPr>
        <p:txBody>
          <a:bodyPr>
            <a:normAutofit/>
          </a:bodyPr>
          <a:lstStyle/>
          <a:p>
            <a:r>
              <a:rPr lang="es-VE" dirty="0" smtClean="0"/>
              <a:t>Mayor bienestar físico</a:t>
            </a:r>
          </a:p>
          <a:p>
            <a:endParaRPr lang="es-VE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124744"/>
            <a:ext cx="4041775" cy="1050131"/>
          </a:xfrm>
        </p:spPr>
        <p:txBody>
          <a:bodyPr/>
          <a:lstStyle/>
          <a:p>
            <a:pPr algn="ctr"/>
            <a:r>
              <a:rPr lang="es-VE" dirty="0" smtClean="0"/>
              <a:t>Mayor bienestar mental</a:t>
            </a:r>
          </a:p>
          <a:p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Fortalece músculos y huesos. ...</a:t>
            </a:r>
          </a:p>
          <a:p>
            <a:r>
              <a:rPr lang="es-ES" dirty="0"/>
              <a:t>Aumenta la flexibilidad. ...</a:t>
            </a:r>
          </a:p>
          <a:p>
            <a:r>
              <a:rPr lang="es-ES" dirty="0"/>
              <a:t>Alivia el dolor. ...</a:t>
            </a:r>
          </a:p>
          <a:p>
            <a:r>
              <a:rPr lang="es-ES" dirty="0"/>
              <a:t>Nos mantiene jóvenes. ...</a:t>
            </a:r>
          </a:p>
          <a:p>
            <a:r>
              <a:rPr lang="es-ES" dirty="0"/>
              <a:t>Quema calorías. ...</a:t>
            </a:r>
          </a:p>
          <a:p>
            <a:r>
              <a:rPr lang="es-ES" dirty="0"/>
              <a:t>Mejora la respiración. ...</a:t>
            </a:r>
          </a:p>
          <a:p>
            <a:r>
              <a:rPr lang="es-ES" dirty="0"/>
              <a:t>Refuerza el sistema inmunológico y equilibra el sistema nervioso. ...</a:t>
            </a:r>
          </a:p>
          <a:p>
            <a:r>
              <a:rPr lang="es-ES" dirty="0"/>
              <a:t>Promueve la salud cardiovascular.</a:t>
            </a:r>
            <a:endParaRPr lang="es-VE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Reduce el estrés. ...</a:t>
            </a:r>
          </a:p>
          <a:p>
            <a:r>
              <a:rPr lang="es-ES" dirty="0"/>
              <a:t>Mejora el sueño. ...</a:t>
            </a:r>
          </a:p>
          <a:p>
            <a:r>
              <a:rPr lang="es-ES" dirty="0"/>
              <a:t>Mejora el humor. ...</a:t>
            </a:r>
          </a:p>
          <a:p>
            <a:r>
              <a:rPr lang="es-ES" dirty="0"/>
              <a:t>Alarga la vida y previene las enfermedades degenerativas. ...</a:t>
            </a:r>
          </a:p>
          <a:p>
            <a:r>
              <a:rPr lang="es-ES" dirty="0"/>
              <a:t>Mejora la concentración. ...</a:t>
            </a:r>
          </a:p>
          <a:p>
            <a:r>
              <a:rPr lang="es-ES" dirty="0"/>
              <a:t>Mejora la relación de pareja y las relaciones sexuales.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658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3708" y="3071808"/>
            <a:ext cx="4856584" cy="714384"/>
          </a:xfrm>
        </p:spPr>
        <p:txBody>
          <a:bodyPr>
            <a:normAutofit fontScale="90000"/>
          </a:bodyPr>
          <a:lstStyle/>
          <a:p>
            <a:pPr algn="ctr"/>
            <a:r>
              <a:rPr lang="es-VE" dirty="0" smtClean="0"/>
              <a:t>Más eficiencia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715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1853</TotalTime>
  <Words>1289</Words>
  <Application>Microsoft Office PowerPoint</Application>
  <PresentationFormat>Presentación en pantalla (4:3)</PresentationFormat>
  <Paragraphs>134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Aharoni</vt:lpstr>
      <vt:lpstr>Arial</vt:lpstr>
      <vt:lpstr>Calibri</vt:lpstr>
      <vt:lpstr>Calibri Light</vt:lpstr>
      <vt:lpstr>Century Gothic</vt:lpstr>
      <vt:lpstr>Constantia</vt:lpstr>
      <vt:lpstr>Wingdings</vt:lpstr>
      <vt:lpstr>Wingdings 2</vt:lpstr>
      <vt:lpstr>Flujo</vt:lpstr>
      <vt:lpstr>Office Theme</vt:lpstr>
      <vt:lpstr>1_Office Theme</vt:lpstr>
      <vt:lpstr> </vt:lpstr>
      <vt:lpstr>Presentación de PowerPoint</vt:lpstr>
      <vt:lpstr>ATENCIÓN</vt:lpstr>
      <vt:lpstr>MINDFULNESS CENTERS</vt:lpstr>
      <vt:lpstr>Objetivo </vt:lpstr>
      <vt:lpstr>Presentación de PowerPoint</vt:lpstr>
      <vt:lpstr>Mejor salud</vt:lpstr>
      <vt:lpstr>Presentación de PowerPoint</vt:lpstr>
      <vt:lpstr>Más eficiencia</vt:lpstr>
      <vt:lpstr>Presentación de PowerPoint</vt:lpstr>
      <vt:lpstr>Presentación de PowerPoint</vt:lpstr>
      <vt:lpstr>Mejor actitud ante la vida </vt:lpstr>
      <vt:lpstr>Presentación de PowerPoint</vt:lpstr>
      <vt:lpstr>Presentación de PowerPoint</vt:lpstr>
      <vt:lpstr>Presentación de PowerPoint</vt:lpstr>
      <vt:lpstr>Presentación de PowerPoint</vt:lpstr>
      <vt:lpstr>Transformación del individuo</vt:lpstr>
      <vt:lpstr>Presentación de PowerPoint</vt:lpstr>
      <vt:lpstr>Si practicas, obtienes resultados.  El conocimiento intelectual ayuda, pero solo de la práctica se obtienen los beneficios. </vt:lpstr>
      <vt:lpstr>La continuidad de la práctica es importante</vt:lpstr>
      <vt:lpstr>Presentación de PowerPoint</vt:lpstr>
      <vt:lpstr>Técnicas y disciplinas</vt:lpstr>
      <vt:lpstr>Presentación de PowerPoint</vt:lpstr>
      <vt:lpstr>El método</vt:lpstr>
      <vt:lpstr>Presentación de PowerPoint</vt:lpstr>
      <vt:lpstr>Presentación de PowerPoint</vt:lpstr>
      <vt:lpstr>Modalidad en los centros</vt:lpstr>
      <vt:lpstr>Hatha Yoga Online</vt:lpstr>
      <vt:lpstr>TELETRABAJO</vt:lpstr>
      <vt:lpstr>Beneficios</vt:lpstr>
      <vt:lpstr>Ejemplos</vt:lpstr>
      <vt:lpstr>RESUMEN </vt:lpstr>
      <vt:lpstr>Royalties</vt:lpstr>
      <vt:lpstr>Tráfico y Buscadores</vt:lpstr>
      <vt:lpstr>Efecto Positivo</vt:lpstr>
      <vt:lpstr>Salvar el Planeta</vt:lpstr>
      <vt:lpstr>Alquileres y Franquicias</vt:lpstr>
      <vt:lpstr>Humanitarian Marketing Program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Centros de mindfulness</dc:title>
  <dc:creator>Usuario</dc:creator>
  <cp:lastModifiedBy>z</cp:lastModifiedBy>
  <cp:revision>98</cp:revision>
  <dcterms:created xsi:type="dcterms:W3CDTF">2019-12-05T00:49:53Z</dcterms:created>
  <dcterms:modified xsi:type="dcterms:W3CDTF">2020-09-17T13:42:27Z</dcterms:modified>
</cp:coreProperties>
</file>